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9"/>
  </p:notesMasterIdLst>
  <p:sldIdLst>
    <p:sldId id="256" r:id="rId4"/>
    <p:sldId id="257" r:id="rId5"/>
    <p:sldId id="258" r:id="rId6"/>
    <p:sldId id="262" r:id="rId7"/>
    <p:sldId id="261" r:id="rId8"/>
  </p:sldIdLst>
  <p:sldSz cx="10058400" cy="77724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Questrial" panose="020B0604020202020204" charset="0"/>
      <p:regular r:id="rId15"/>
    </p:embeddedFont>
    <p:embeddedFont>
      <p:font typeface="Palatino Linotype" panose="020405020505050303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A608FB-3BBD-4FE0-9CC3-6911F7C1A2B5}">
  <a:tblStyle styleId="{EFA608FB-3BBD-4FE0-9CC3-6911F7C1A2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98" y="4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6655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49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9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1023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71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50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92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02920" y="0"/>
            <a:ext cx="90525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571500" marR="0" lvl="5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130300" marR="0" lvl="6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701800" marR="0" lvl="7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260600" marR="0" lvl="8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9052500" cy="51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998970" y="7203863"/>
            <a:ext cx="2294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0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60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32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6515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912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724693" y="7203863"/>
            <a:ext cx="31329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0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60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32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6515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912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9398318" y="7203863"/>
            <a:ext cx="618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925" tIns="56525" rIns="56525" bIns="565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5675" tIns="115675" rIns="115675" bIns="1156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5675" tIns="115675" rIns="115675" bIns="11567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5675" tIns="115675" rIns="115675" bIns="1156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5675" tIns="115675" rIns="115675" bIns="1156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5675" tIns="115675" rIns="115675" bIns="1156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5675" tIns="115675" rIns="115675" bIns="115675" anchor="t" anchorCtr="0"/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9304020" y="7365788"/>
            <a:ext cx="92700" cy="95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626903" y="7365788"/>
            <a:ext cx="92700" cy="95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 descr="completed_puzz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lt1">
              <a:alpha val="62745"/>
            </a:schemeClr>
          </a:solidFill>
          <a:ln w="28575" cap="flat" cmpd="sng">
            <a:solidFill>
              <a:schemeClr val="lt1">
                <a:alpha val="68627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02920" y="0"/>
            <a:ext cx="90525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571500" marR="0" lvl="5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130300" marR="0" lvl="6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701800" marR="0" lvl="7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260600" marR="0" lvl="8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67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2920" y="1813560"/>
            <a:ext cx="9052500" cy="51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998970" y="7203863"/>
            <a:ext cx="2294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0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60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32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6515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912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724693" y="7203863"/>
            <a:ext cx="31329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0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60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32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6515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912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398318" y="7203863"/>
            <a:ext cx="618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925" tIns="56525" rIns="56525" bIns="565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entury Gothic"/>
              <a:buNone/>
              <a:defRPr sz="15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675" tIns="115675" rIns="115675" bIns="1156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675" tIns="115675" rIns="115675" bIns="115675" anchor="t" anchorCtr="0"/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675" tIns="115675" rIns="115675" bIns="11567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579000" y="343650"/>
            <a:ext cx="9077100" cy="7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Questrial"/>
                <a:ea typeface="Questrial"/>
                <a:cs typeface="Questrial"/>
                <a:sym typeface="Questrial"/>
              </a:rPr>
              <a:t>Where is all the Ice Going?</a:t>
            </a:r>
            <a:endParaRPr sz="1500"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Questrial"/>
                <a:ea typeface="Questrial"/>
                <a:cs typeface="Questrial"/>
                <a:sym typeface="Questrial"/>
              </a:rPr>
              <a:t>Name: _______________________________ ____ Date:____________Period_______ 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Questrial"/>
                <a:ea typeface="Questrial"/>
                <a:cs typeface="Questrial"/>
                <a:sym typeface="Questrial"/>
              </a:rPr>
              <a:t>Gallery Walk Evidence Log</a:t>
            </a:r>
            <a:endParaRPr sz="15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16" name="Shape 116"/>
          <p:cNvGraphicFramePr/>
          <p:nvPr/>
        </p:nvGraphicFramePr>
        <p:xfrm>
          <a:off x="355700" y="1880806"/>
          <a:ext cx="9434475" cy="5136990"/>
        </p:xfrm>
        <a:graphic>
          <a:graphicData uri="http://schemas.openxmlformats.org/drawingml/2006/table">
            <a:tbl>
              <a:tblPr>
                <a:noFill/>
                <a:tableStyleId>{EFA608FB-3BBD-4FE0-9CC3-6911F7C1A2B5}</a:tableStyleId>
              </a:tblPr>
              <a:tblGrid>
                <a:gridCol w="2158900"/>
                <a:gridCol w="4038600"/>
                <a:gridCol w="3236975"/>
              </a:tblGrid>
              <a:tr h="592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Location</a:t>
                      </a:r>
                      <a:endParaRPr sz="1800" b="1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My </a:t>
                      </a:r>
                      <a:r>
                        <a:rPr lang="en" sz="1800" b="1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observations are...</a:t>
                      </a:r>
                      <a:endParaRPr sz="1800" b="1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Comparing</a:t>
                      </a:r>
                      <a:r>
                        <a:rPr lang="en" sz="1800" b="1" baseline="0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to the “Ice Ages Video” </a:t>
                      </a:r>
                      <a:r>
                        <a:rPr lang="en" sz="1800" b="1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My inferences are...</a:t>
                      </a:r>
                      <a:endParaRPr sz="1100" b="1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013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3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3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3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7" name="Shape 117"/>
          <p:cNvSpPr txBox="1"/>
          <p:nvPr/>
        </p:nvSpPr>
        <p:spPr>
          <a:xfrm>
            <a:off x="688150" y="7186675"/>
            <a:ext cx="83955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Developed by the NGSS Curriculum Consortium under the guidance of Jaime E. Rechenberg, Ed. D. 	</a:t>
            </a:r>
            <a:br>
              <a:rPr lang="en" sz="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© 2017 Capitol Region Education Council (CREC).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19100" y="259080"/>
            <a:ext cx="90525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33100" bIns="56525" anchor="t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5998C9"/>
              </a:buClr>
              <a:buFont typeface="Arial Black"/>
              <a:buNone/>
            </a:pPr>
            <a:r>
              <a:rPr lang="en" sz="6700" b="1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Portage Glacier</a:t>
            </a:r>
            <a:endParaRPr b="1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86740" y="1468120"/>
            <a:ext cx="9052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33100" bIns="56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000000"/>
                </a:solidFill>
              </a:rPr>
              <a:t>Alaska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x="206058" y="2297535"/>
            <a:ext cx="4695609" cy="3833954"/>
            <a:chOff x="0" y="0"/>
            <a:chExt cx="6070600" cy="4811690"/>
          </a:xfrm>
        </p:grpSpPr>
        <p:pic>
          <p:nvPicPr>
            <p:cNvPr id="125" name="Shape 1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070600" cy="3975100"/>
            </a:xfrm>
            <a:prstGeom prst="rect">
              <a:avLst/>
            </a:prstGeom>
            <a:noFill/>
            <a:ln w="2857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26" name="Shape 126"/>
            <p:cNvSpPr txBox="1"/>
            <p:nvPr/>
          </p:nvSpPr>
          <p:spPr>
            <a:xfrm>
              <a:off x="1842125" y="4354490"/>
              <a:ext cx="1574100" cy="457200"/>
            </a:xfrm>
            <a:prstGeom prst="rect">
              <a:avLst/>
            </a:prstGeom>
            <a:noFill/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98C9"/>
                </a:buClr>
                <a:buFont typeface="Arial"/>
                <a:buNone/>
              </a:pPr>
              <a:r>
                <a:rPr lang="en" sz="2600" b="1" i="0" u="none">
                  <a:latin typeface="Arial"/>
                  <a:ea typeface="Arial"/>
                  <a:cs typeface="Arial"/>
                  <a:sym typeface="Arial"/>
                </a:rPr>
                <a:t>1914</a:t>
              </a:r>
              <a:endParaRPr sz="1700"/>
            </a:p>
          </p:txBody>
        </p:sp>
      </p:grpSp>
      <p:grpSp>
        <p:nvGrpSpPr>
          <p:cNvPr id="127" name="Shape 127"/>
          <p:cNvGrpSpPr/>
          <p:nvPr/>
        </p:nvGrpSpPr>
        <p:grpSpPr>
          <a:xfrm>
            <a:off x="5156676" y="2297535"/>
            <a:ext cx="4679646" cy="3914873"/>
            <a:chOff x="0" y="0"/>
            <a:chExt cx="6049962" cy="4913245"/>
          </a:xfrm>
        </p:grpSpPr>
        <p:pic>
          <p:nvPicPr>
            <p:cNvPr id="128" name="Shape 1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049962" cy="397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 txBox="1"/>
            <p:nvPr/>
          </p:nvSpPr>
          <p:spPr>
            <a:xfrm>
              <a:off x="1580835" y="4456045"/>
              <a:ext cx="32391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98C9"/>
                </a:buClr>
                <a:buFont typeface="Arial"/>
                <a:buNone/>
              </a:pPr>
              <a:r>
                <a:rPr lang="en" sz="2600" b="1" i="0" u="none">
                  <a:latin typeface="Arial"/>
                  <a:ea typeface="Arial"/>
                  <a:cs typeface="Arial"/>
                  <a:sym typeface="Arial"/>
                </a:rPr>
                <a:t>2004</a:t>
              </a:r>
              <a:endParaRPr sz="1700"/>
            </a:p>
          </p:txBody>
        </p:sp>
      </p:grpSp>
      <p:sp>
        <p:nvSpPr>
          <p:cNvPr id="130" name="Shape 130"/>
          <p:cNvSpPr txBox="1"/>
          <p:nvPr/>
        </p:nvSpPr>
        <p:spPr>
          <a:xfrm>
            <a:off x="340051" y="7091711"/>
            <a:ext cx="56616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Photos: NOAA Photo Collection and Gary Braasch – WorldViewOfGlobalWarming.org</a:t>
            </a:r>
            <a:endParaRPr sz="170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02920" y="0"/>
            <a:ext cx="90525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33100" bIns="56525" anchor="t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5998C9"/>
              </a:buClr>
              <a:buFont typeface="Arial Black"/>
              <a:buNone/>
            </a:pPr>
            <a:r>
              <a:rPr lang="en" sz="6700" b="1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Colorado River</a:t>
            </a:r>
            <a:endParaRPr b="1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86740" y="1468120"/>
            <a:ext cx="9052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33100" bIns="56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dk1"/>
                </a:solidFill>
              </a:rPr>
              <a:t>Arizona</a:t>
            </a:r>
            <a:endParaRPr b="1"/>
          </a:p>
        </p:txBody>
      </p:sp>
      <p:sp>
        <p:nvSpPr>
          <p:cNvPr id="137" name="Shape 137"/>
          <p:cNvSpPr txBox="1"/>
          <p:nvPr/>
        </p:nvSpPr>
        <p:spPr>
          <a:xfrm>
            <a:off x="1508760" y="5872480"/>
            <a:ext cx="21792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4191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2002</a:t>
            </a:r>
            <a:endParaRPr sz="1700"/>
          </a:p>
        </p:txBody>
      </p:sp>
      <p:pic>
        <p:nvPicPr>
          <p:cNvPr id="138" name="Shape 138" descr="Downstream_from_95Bridge CO River - USGS Jun 2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" y="2245360"/>
            <a:ext cx="4526400" cy="34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6454140" y="5836497"/>
            <a:ext cx="21792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4191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 2003</a:t>
            </a:r>
            <a:endParaRPr sz="1700"/>
          </a:p>
        </p:txBody>
      </p:sp>
      <p:pic>
        <p:nvPicPr>
          <p:cNvPr id="140" name="Shape 140" descr="Downstream_from_95Bridge CO River - USGS Dec 20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0660" y="2245360"/>
            <a:ext cx="4442400" cy="34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340051" y="7091711"/>
            <a:ext cx="56616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Photos: NOAA Photo Collection and Gary Braasch – WorldViewOfGlobalWarming.org</a:t>
            </a:r>
            <a:endParaRPr sz="17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02920" y="0"/>
            <a:ext cx="90525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33100" bIns="56525" anchor="t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5998C9"/>
              </a:buClr>
              <a:buFont typeface="Arial Black"/>
              <a:buNone/>
            </a:pPr>
            <a:r>
              <a:rPr lang="en" b="1" dirty="0" smtClean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Europe, Africa and N. America</a:t>
            </a:r>
            <a:endParaRPr b="1" dirty="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538595" y="6792900"/>
            <a:ext cx="3601085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33100" bIns="56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 dirty="0" smtClean="0">
                <a:solidFill>
                  <a:schemeClr val="dk1"/>
                </a:solidFill>
              </a:rPr>
              <a:t>20,000 years ago</a:t>
            </a:r>
            <a:endParaRPr b="1" dirty="0"/>
          </a:p>
        </p:txBody>
      </p:sp>
      <p:sp>
        <p:nvSpPr>
          <p:cNvPr id="141" name="Shape 141"/>
          <p:cNvSpPr txBox="1"/>
          <p:nvPr/>
        </p:nvSpPr>
        <p:spPr>
          <a:xfrm>
            <a:off x="167640" y="7574231"/>
            <a:ext cx="56616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" sz="1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Maps: </a:t>
            </a:r>
            <a:r>
              <a:rPr lang="en-US" sz="1200" b="1" dirty="0">
                <a:solidFill>
                  <a:schemeClr val="dk1"/>
                </a:solidFill>
              </a:rPr>
              <a:t>http://mail.lsmsa.info/map-of-america-20000-years-ago.html</a:t>
            </a:r>
            <a:endParaRPr sz="1700" dirty="0"/>
          </a:p>
        </p:txBody>
      </p:sp>
      <p:pic>
        <p:nvPicPr>
          <p:cNvPr id="1026" name="Picture 2" descr="Mapping Mankind S Trek Ancient Coastlines And 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2957"/>
            <a:ext cx="4035425" cy="44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 Asia And America 10 000 Years Ago Abroad In The Y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96880"/>
            <a:ext cx="5440160" cy="4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282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02920" y="0"/>
            <a:ext cx="9052500" cy="18132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Mount Everest</a:t>
            </a:r>
            <a:endParaRPr b="1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" y="1676400"/>
            <a:ext cx="8488680" cy="3036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4724400"/>
            <a:ext cx="8488680" cy="3036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020" y="362459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1921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3300" y="7010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2008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http://more.glacierworks.org/glacier/west-rongbuk-glacier/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Office PowerPoint</Application>
  <PresentationFormat>Custom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Courier New</vt:lpstr>
      <vt:lpstr>Century Gothic</vt:lpstr>
      <vt:lpstr>Questrial</vt:lpstr>
      <vt:lpstr>Palatino Linotype</vt:lpstr>
      <vt:lpstr>Simple Light</vt:lpstr>
      <vt:lpstr>1_Executive</vt:lpstr>
      <vt:lpstr>Simple Light</vt:lpstr>
      <vt:lpstr>PowerPoint Presentation</vt:lpstr>
      <vt:lpstr>Portage Glacier</vt:lpstr>
      <vt:lpstr>Colorado River</vt:lpstr>
      <vt:lpstr>Europe, Africa and N. America</vt:lpstr>
      <vt:lpstr>Mount Everest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Lewis, Jared</cp:lastModifiedBy>
  <cp:revision>4</cp:revision>
  <dcterms:modified xsi:type="dcterms:W3CDTF">2018-09-18T13:19:16Z</dcterms:modified>
</cp:coreProperties>
</file>